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1175" r:id="rId2"/>
    <p:sldId id="1206" r:id="rId3"/>
    <p:sldId id="1207" r:id="rId4"/>
    <p:sldId id="1208" r:id="rId5"/>
    <p:sldId id="1209" r:id="rId6"/>
    <p:sldId id="1212" r:id="rId7"/>
    <p:sldId id="1210" r:id="rId8"/>
    <p:sldId id="1191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yakanyaka Babalw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CC"/>
    <a:srgbClr val="66FFCC"/>
    <a:srgbClr val="008080"/>
    <a:srgbClr val="336699"/>
    <a:srgbClr val="0099CC"/>
    <a:srgbClr val="00CCFF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274" autoAdjust="0"/>
    <p:restoredTop sz="96416" autoAdjust="0"/>
  </p:normalViewPr>
  <p:slideViewPr>
    <p:cSldViewPr>
      <p:cViewPr>
        <p:scale>
          <a:sx n="70" d="100"/>
          <a:sy n="70" d="100"/>
        </p:scale>
        <p:origin x="-17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33DC8924-8BC3-4223-B102-1A6A783C8E6E}" type="datetimeFigureOut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6111033F-3FCA-4AF3-944A-9A80B05500E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21163C03-B596-4EF9-9CE7-7B4F398F1440}" type="datetimeFigureOut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05215D1B-8316-4BDB-ACB4-5F7924C2A0E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25EF-1B14-40F6-A53C-19C642512DAD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F482-A6F5-4F0F-A075-D368AAA9E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4D1D-77A2-405C-8246-57061D62FFF5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CBBD-3CD4-4C82-ADE3-58F57D188BE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8C94A-9D6F-4DA9-8A7C-0E9525CFDC34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D477-3AF2-40F6-B193-013D6AD0530B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WA Slide Mast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B90D-6600-4A4A-BB27-FDD7C6FB7EEC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7F9DF-415F-452F-B949-6195FA55BB57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E345-10A3-45D4-8538-5174AB8F316E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781B-BFB8-40D9-859C-E59F8898F8A4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317AD-49D6-49C5-95B5-FBC3AE73BA07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F3D63-38A3-4825-A359-95F46A6B6BD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44258-33A9-4262-9953-5505947A44E7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2F64-7959-4BC8-B19B-90DA19C4CB78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ZA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82174-5226-4F76-8154-436176349B2B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1954D-4E26-4070-9109-CF8DD58BA8A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AE87A-7620-413C-9FCB-FBBE8C3B2449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84609-800A-4938-870B-72FB77772B7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671EE-1391-4441-9826-D201820BCEAE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0B893-F9A8-40FB-B664-4AEEC080B8BA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F74D-03BA-4827-81AD-8516A237C303}" type="datetime1">
              <a:rPr lang="en-US"/>
              <a:pPr>
                <a:defRPr/>
              </a:pPr>
              <a:t>3/10/2014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F5511-536C-4FB9-B9CB-FD195888DEB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27AB7E-12A8-4143-A1B5-03F963B3917E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u="none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B5B27F-8F3F-470A-A10E-29E542FAF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DELEGATION%20TABL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285875" y="2130425"/>
            <a:ext cx="6643688" cy="1470025"/>
          </a:xfrm>
        </p:spPr>
        <p:txBody>
          <a:bodyPr/>
          <a:lstStyle/>
          <a:p>
            <a:pPr eaLnBrk="1" hangingPunct="1"/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>PROGRESS IN THE ESTABLISHMENT OF CMAS</a:t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>Task team on </a:t>
            </a:r>
            <a:r>
              <a:rPr lang="en-ZA" sz="4000" b="1" dirty="0" smtClean="0"/>
              <a:t>functions and delegations </a:t>
            </a:r>
            <a:r>
              <a:rPr lang="en-ZA" sz="4000" dirty="0" smtClean="0"/>
              <a:t> </a:t>
            </a:r>
            <a:br>
              <a:rPr lang="en-ZA" sz="4000" dirty="0" smtClean="0"/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/>
            </a:r>
            <a:br>
              <a:rPr lang="en-ZA" sz="36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> 31 MAY 2013</a:t>
            </a: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4000" b="1" dirty="0" smtClean="0">
                <a:latin typeface="Calibri" pitchFamily="34" charset="0"/>
              </a:rPr>
              <a:t/>
            </a:r>
            <a:br>
              <a:rPr lang="en-ZA" sz="4000" b="1" dirty="0" smtClean="0">
                <a:latin typeface="Calibri" pitchFamily="34" charset="0"/>
              </a:rPr>
            </a:br>
            <a:r>
              <a:rPr lang="en-ZA" sz="2800" b="1" dirty="0" smtClean="0">
                <a:latin typeface="Calibri" pitchFamily="34" charset="0"/>
              </a:rPr>
              <a:t/>
            </a:r>
            <a:br>
              <a:rPr lang="en-ZA" sz="2800" b="1" dirty="0" smtClean="0">
                <a:latin typeface="Calibri" pitchFamily="34" charset="0"/>
              </a:rPr>
            </a:br>
            <a:r>
              <a:rPr lang="en-ZA" sz="3600" b="1" dirty="0" smtClean="0">
                <a:latin typeface="Calibri" pitchFamily="34" charset="0"/>
              </a:rPr>
              <a:t/>
            </a:r>
            <a:br>
              <a:rPr lang="en-ZA" sz="3600" b="1" dirty="0" smtClean="0">
                <a:latin typeface="Calibri" pitchFamily="34" charset="0"/>
              </a:rPr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b="1" dirty="0" smtClean="0"/>
              <a:t> OBJECTIVE </a:t>
            </a:r>
            <a:r>
              <a:rPr lang="en-GB" dirty="0" smtClean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GB" sz="2400" dirty="0" smtClean="0"/>
              <a:t>The objective of the task team is to advise the steering committee on which function will be delegated to the CMA -this exclude the inherent and the initial functions.</a:t>
            </a:r>
            <a:r>
              <a:rPr lang="en-ZA" sz="2400" dirty="0" smtClean="0"/>
              <a:t> </a:t>
            </a:r>
          </a:p>
          <a:p>
            <a:pPr marL="342900" lvl="1" indent="-342900">
              <a:buFont typeface="Arial" charset="0"/>
              <a:buChar char="•"/>
            </a:pPr>
            <a:endParaRPr lang="en-ZA" sz="24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ZA" sz="2400" dirty="0" smtClean="0"/>
              <a:t>Co-chaired by Chief Director Legal Services and Chief Director Institutional Oversight</a:t>
            </a:r>
          </a:p>
          <a:p>
            <a:endParaRPr lang="en-GB" sz="2400" dirty="0" smtClean="0"/>
          </a:p>
          <a:p>
            <a:r>
              <a:rPr lang="en-GB" sz="2400" dirty="0" smtClean="0"/>
              <a:t>Task team makes recommendation to the NSC which then submits it to Top Management for approval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FUNCTIONS OF THE TASK TEAM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	</a:t>
            </a:r>
            <a:r>
              <a:rPr lang="en-GB" sz="2400" dirty="0" smtClean="0"/>
              <a:t>Recommends to the National Steering Committee which water resource management functions will be delegated to the CMAs and the time frame.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GB" sz="2400" dirty="0" smtClean="0"/>
              <a:t>Develop an implementation plan which provides clear guidance on the timeframe, responsibility and the enabling environment support to ensure that the delegations will be transferred or delegated to the CMA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GB" sz="2400" dirty="0" smtClean="0"/>
              <a:t>Coordination of non delegated function, developing a communication protocol/business process 	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GB" sz="2400" dirty="0" smtClean="0"/>
              <a:t>	</a:t>
            </a:r>
            <a:endParaRPr lang="en-US" sz="2400" dirty="0" smtClean="0"/>
          </a:p>
          <a:p>
            <a:pPr>
              <a:buNone/>
            </a:pPr>
            <a:r>
              <a:rPr lang="en-GB" sz="2000" dirty="0" smtClean="0"/>
              <a:t>	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7F9DF-415F-452F-B949-6195FA55BB57}" type="slidenum">
              <a:rPr lang="en-ZA" smtClean="0"/>
              <a:pPr>
                <a:defRPr/>
              </a:pPr>
              <a:t>3</a:t>
            </a:fld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7F9DF-415F-452F-B949-6195FA55BB57}" type="slidenum">
              <a:rPr lang="en-ZA" smtClean="0"/>
              <a:pPr>
                <a:defRPr/>
              </a:pPr>
              <a:t>4</a:t>
            </a:fld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066800" y="685800"/>
          <a:ext cx="6781800" cy="5486400"/>
        </p:xfrm>
        <a:graphic>
          <a:graphicData uri="http://schemas.openxmlformats.org/drawingml/2006/table">
            <a:tbl>
              <a:tblPr/>
              <a:tblGrid>
                <a:gridCol w="3738685"/>
                <a:gridCol w="3043115"/>
              </a:tblGrid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MEMBERS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ALTERNATES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A Singh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S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Damane</a:t>
                      </a: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Mkosana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J Dabi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T Sigwaza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E Bofilatos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M Mofokeng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M Hlatshwayo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S Moshidi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L Hlatshwayo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N Mudau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S Machitje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+mn-lt"/>
                          <a:ea typeface="Times New Roman"/>
                          <a:cs typeface="Arial"/>
                        </a:rPr>
                        <a:t>P Ramunenyiwa 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R Cronje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+mn-lt"/>
                          <a:ea typeface="Times New Roman"/>
                          <a:cs typeface="Arial"/>
                        </a:rPr>
                        <a:t>M Matlala</a:t>
                      </a:r>
                      <a:endParaRPr lang="en-US" sz="20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C.Rajah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7F9DF-415F-452F-B949-6195FA55BB57}" type="slidenum">
              <a:rPr lang="en-ZA" smtClean="0"/>
              <a:pPr>
                <a:defRPr/>
              </a:pPr>
              <a:t>5</a:t>
            </a:fld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447800" y="914400"/>
          <a:ext cx="5867400" cy="4876800"/>
        </p:xfrm>
        <a:graphic>
          <a:graphicData uri="http://schemas.openxmlformats.org/drawingml/2006/table">
            <a:tbl>
              <a:tblPr/>
              <a:tblGrid>
                <a:gridCol w="3234592"/>
                <a:gridCol w="2632808"/>
              </a:tblGrid>
              <a:tr h="1766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MEMBERS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+mn-lt"/>
                          <a:ea typeface="Times New Roman"/>
                          <a:cs typeface="Arial"/>
                        </a:rPr>
                        <a:t>ALTERNATES</a:t>
                      </a:r>
                      <a:endParaRPr lang="en-US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6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latin typeface="+mn-lt"/>
                          <a:ea typeface="Times New Roman"/>
                          <a:cs typeface="Arial"/>
                        </a:rPr>
                        <a:t>D Mochotlhi</a:t>
                      </a:r>
                      <a:endParaRPr lang="en-US" sz="20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S Skosana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W Mosefowa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N Adams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J Van Rooyen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endParaRPr lang="en-US" sz="2000" b="1" dirty="0">
                        <a:latin typeface="+mn-lt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P Buthelezi 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J.Van</a:t>
                      </a: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 Staden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T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Gyedu</a:t>
                      </a: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Ababio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J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Boshoff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K. Masindi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S Moyi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-45720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O. </a:t>
                      </a:r>
                      <a:r>
                        <a:rPr lang="en-GB" sz="2000" b="1" dirty="0" err="1">
                          <a:latin typeface="+mn-lt"/>
                          <a:ea typeface="Times New Roman"/>
                          <a:cs typeface="Arial"/>
                        </a:rPr>
                        <a:t>Malaudzi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Arial"/>
                        </a:rPr>
                        <a:t>Regional Offices</a:t>
                      </a:r>
                      <a:r>
                        <a:rPr lang="en-GB" sz="2000" b="1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b="1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451" marR="594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"/>
              </a:rPr>
              <a:t>[k1]</a:t>
            </a:r>
            <a:r>
              <a:rPr kumimoji="0" lang="en-GB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the regional coordination to nominate some one to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ZA" dirty="0" smtClean="0"/>
              <a:t>Road Map </a:t>
            </a:r>
            <a:endParaRPr lang="en-ZA" dirty="0"/>
          </a:p>
        </p:txBody>
      </p:sp>
      <p:sp>
        <p:nvSpPr>
          <p:cNvPr id="4" name="Flowchart: Process 3"/>
          <p:cNvSpPr/>
          <p:nvPr/>
        </p:nvSpPr>
        <p:spPr>
          <a:xfrm>
            <a:off x="0" y="8382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Task Team established</a:t>
            </a:r>
          </a:p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17 May   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5146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TOR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4648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Info Gathering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6934200" y="914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Identify CMA functions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162800" y="25146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Clarify Roles of RO/HO/CMA 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4648200" y="2438400"/>
            <a:ext cx="1752600" cy="11430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Critical success factors/ enablers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dirty="0" smtClean="0">
                <a:solidFill>
                  <a:schemeClr val="tx1"/>
                </a:solidFill>
              </a:rPr>
              <a:t>Coordination functions which will not be delegated</a:t>
            </a:r>
            <a:endParaRPr lang="en-ZA" sz="1800" dirty="0">
              <a:solidFill>
                <a:schemeClr val="tx1"/>
              </a:solidFill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304800" y="243840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Inherent  and initial functions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3" name="Flowchart: Process 12"/>
          <p:cNvSpPr/>
          <p:nvPr/>
        </p:nvSpPr>
        <p:spPr>
          <a:xfrm>
            <a:off x="282524" y="4050320"/>
            <a:ext cx="16002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Business case input requirements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4" name="Flowchart: Process 13"/>
          <p:cNvSpPr/>
          <p:nvPr/>
        </p:nvSpPr>
        <p:spPr>
          <a:xfrm>
            <a:off x="2540388" y="4064388"/>
            <a:ext cx="1752600" cy="990600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Communication protocol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48768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Alignment to all task teams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7010400" y="4114800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000" dirty="0" smtClean="0">
                <a:solidFill>
                  <a:schemeClr val="tx1"/>
                </a:solidFill>
              </a:rPr>
              <a:t>Input to business institutional model</a:t>
            </a:r>
            <a:endParaRPr lang="en-ZA" sz="2000" dirty="0">
              <a:solidFill>
                <a:schemeClr val="tx1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381000" y="5647008"/>
            <a:ext cx="16002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>
                <a:solidFill>
                  <a:schemeClr val="tx1"/>
                </a:solidFill>
              </a:rPr>
              <a:t>SLA/MOA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Flowchart: Process 18"/>
          <p:cNvSpPr/>
          <p:nvPr/>
        </p:nvSpPr>
        <p:spPr>
          <a:xfrm>
            <a:off x="2667000" y="5715000"/>
            <a:ext cx="1752600" cy="990600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1"/>
                </a:solidFill>
              </a:rPr>
              <a:t>Support implementation</a:t>
            </a:r>
            <a:endParaRPr lang="en-ZA" sz="2400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9050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1" name="Right Arrow 20"/>
          <p:cNvSpPr/>
          <p:nvPr/>
        </p:nvSpPr>
        <p:spPr>
          <a:xfrm>
            <a:off x="41148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Right Arrow 21"/>
          <p:cNvSpPr/>
          <p:nvPr/>
        </p:nvSpPr>
        <p:spPr>
          <a:xfrm>
            <a:off x="6324600" y="1219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ight Arrow 23"/>
          <p:cNvSpPr/>
          <p:nvPr/>
        </p:nvSpPr>
        <p:spPr>
          <a:xfrm>
            <a:off x="2077328" y="58674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5" name="Right Arrow 24"/>
          <p:cNvSpPr/>
          <p:nvPr/>
        </p:nvSpPr>
        <p:spPr>
          <a:xfrm>
            <a:off x="6477000" y="44196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6" name="Right Arrow 25"/>
          <p:cNvSpPr/>
          <p:nvPr/>
        </p:nvSpPr>
        <p:spPr>
          <a:xfrm>
            <a:off x="4335192" y="4389116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7" name="Right Arrow 26"/>
          <p:cNvSpPr/>
          <p:nvPr/>
        </p:nvSpPr>
        <p:spPr>
          <a:xfrm>
            <a:off x="1958924" y="435512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8" name="Right Arrow 27"/>
          <p:cNvSpPr/>
          <p:nvPr/>
        </p:nvSpPr>
        <p:spPr>
          <a:xfrm>
            <a:off x="6477000" y="25908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9" name="Right Arrow 28"/>
          <p:cNvSpPr/>
          <p:nvPr/>
        </p:nvSpPr>
        <p:spPr>
          <a:xfrm>
            <a:off x="4114800" y="27432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1981200" y="2667000"/>
            <a:ext cx="533400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35" name="Elbow Connector 34"/>
          <p:cNvCxnSpPr>
            <a:stCxn id="8" idx="2"/>
            <a:endCxn id="12" idx="0"/>
          </p:cNvCxnSpPr>
          <p:nvPr/>
        </p:nvCxnSpPr>
        <p:spPr>
          <a:xfrm rot="5400000">
            <a:off x="4152900" y="-11430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5400000">
            <a:off x="4305300" y="457200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5400000">
            <a:off x="4305300" y="2062156"/>
            <a:ext cx="533400" cy="6629400"/>
          </a:xfrm>
          <a:prstGeom prst="bentConnector3">
            <a:avLst>
              <a:gd name="adj1" fmla="val 50000"/>
            </a:avLst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/>
              <a:t>Draft document on CMA initial, inherent and delegated functions  and time frame,</a:t>
            </a:r>
            <a:r>
              <a:rPr lang="en-ZA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ZA" sz="2400" dirty="0" smtClean="0">
                <a:latin typeface="Calibri" pitchFamily="34" charset="0"/>
                <a:cs typeface="Calibri" pitchFamily="34" charset="0"/>
                <a:hlinkClick r:id="rId2" action="ppaction://hlinkfile"/>
              </a:rPr>
              <a:t>DELEGATION TABLE.docx</a:t>
            </a:r>
            <a:endParaRPr lang="en-ZA" sz="24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Regional Coordination to identify which Regions to attend/members task teams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Identify the functions which will not be delegated and work out a communication protocol</a:t>
            </a:r>
          </a:p>
          <a:p>
            <a:pPr marL="914400" lvl="1" indent="-395288">
              <a:buFont typeface="Wingdings" pitchFamily="2" charset="2"/>
              <a:buChar char="§"/>
              <a:tabLst>
                <a:tab pos="519113" algn="l"/>
              </a:tabLst>
            </a:pPr>
            <a:r>
              <a:rPr lang="en-ZA" sz="2400" dirty="0" smtClean="0">
                <a:latin typeface="Calibri" pitchFamily="34" charset="0"/>
                <a:cs typeface="Calibri" pitchFamily="34" charset="0"/>
              </a:rPr>
              <a:t>Complete business institutional model</a:t>
            </a:r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519113" lvl="1" indent="0">
              <a:buNone/>
              <a:tabLst>
                <a:tab pos="519113" algn="l"/>
              </a:tabLst>
            </a:pPr>
            <a:r>
              <a:rPr lang="en-ZA" sz="2400" dirty="0" smtClean="0"/>
              <a:t>  </a:t>
            </a:r>
          </a:p>
          <a:p>
            <a:pPr marL="519113" lvl="1" indent="0">
              <a:buNone/>
              <a:tabLst>
                <a:tab pos="519113" algn="l"/>
              </a:tabLst>
            </a:pPr>
            <a:endParaRPr lang="en-ZA" sz="2400" dirty="0" smtClean="0"/>
          </a:p>
          <a:p>
            <a:pPr marL="860425" lvl="1" indent="-341313">
              <a:buNone/>
              <a:tabLst>
                <a:tab pos="804863" algn="l"/>
              </a:tabLst>
            </a:pPr>
            <a:endParaRPr lang="en-ZA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84609-800A-4938-870B-72FB77772B7F}" type="slidenum">
              <a:rPr lang="en-ZA" smtClean="0"/>
              <a:pPr>
                <a:defRPr/>
              </a:pPr>
              <a:t>7</a:t>
            </a:fld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 txBox="1">
            <a:spLocks/>
          </p:cNvSpPr>
          <p:nvPr/>
        </p:nvSpPr>
        <p:spPr bwMode="auto">
          <a:xfrm>
            <a:off x="468313" y="549275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/>
            <a:endParaRPr lang="en-GB" sz="3200" b="1">
              <a:latin typeface="Calibri" pitchFamily="34" charset="0"/>
            </a:endParaRPr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457200" y="914401"/>
            <a:ext cx="845819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63550" eaLnBrk="0" hangingPunct="0"/>
            <a:r>
              <a:rPr lang="en-GB" sz="2400" b="1" u="none" dirty="0" smtClean="0">
                <a:latin typeface="+mn-lt"/>
              </a:rPr>
              <a:t>HUMAN RESOURCE MANAGEMENT TASK TEAM: </a:t>
            </a:r>
          </a:p>
          <a:p>
            <a:pPr marL="463550" eaLnBrk="0" hangingPunct="0">
              <a:buFont typeface="Wingdings" pitchFamily="2" charset="2"/>
              <a:buChar char="§"/>
            </a:pPr>
            <a:r>
              <a:rPr lang="en-GB" sz="2400" b="1" u="none" dirty="0" smtClean="0">
                <a:latin typeface="+mn-lt"/>
              </a:rPr>
              <a:t>Objectives</a:t>
            </a:r>
          </a:p>
          <a:p>
            <a:pPr marL="1255713" lvl="2" indent="-334963" eaLnBrk="0" hangingPunct="0">
              <a:buFont typeface="Arial" pitchFamily="34" charset="0"/>
              <a:buChar char="•"/>
              <a:tabLst>
                <a:tab pos="982663" algn="l"/>
              </a:tabLst>
            </a:pPr>
            <a:r>
              <a:rPr lang="en-GB" sz="2400" u="none" dirty="0" smtClean="0">
                <a:latin typeface="+mn-lt"/>
              </a:rPr>
              <a:t>Oversee the change management process across DWA 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Provide the appropriate policy frameworks and benchmarks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Ensure that staff transfer and human resources is appropriately managed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Intervention on processes where needed</a:t>
            </a:r>
          </a:p>
          <a:p>
            <a:pPr marL="1263650" lvl="2" indent="-342900" eaLnBrk="0" hangingPunct="0">
              <a:buFont typeface="Arial" pitchFamily="34" charset="0"/>
              <a:buChar char="•"/>
            </a:pPr>
            <a:r>
              <a:rPr lang="en-GB" sz="2400" u="none" dirty="0" smtClean="0">
                <a:latin typeface="+mn-lt"/>
              </a:rPr>
              <a:t>Chaired by Chief Director: Human Resources</a:t>
            </a:r>
          </a:p>
          <a:p>
            <a:pPr marL="511175" lvl="1" indent="-53975" eaLnBrk="0" hangingPunct="0">
              <a:buFont typeface="Wingdings" pitchFamily="2" charset="2"/>
              <a:buChar char="§"/>
            </a:pPr>
            <a:r>
              <a:rPr lang="en-GB" sz="2400" b="1" u="none" dirty="0" smtClean="0">
                <a:latin typeface="+mn-lt"/>
              </a:rPr>
              <a:t>Progress</a:t>
            </a:r>
          </a:p>
          <a:p>
            <a:pPr marL="511175" lvl="1" indent="-53975" eaLnBrk="0" hangingPunct="0">
              <a:buFont typeface="Wingdings" pitchFamily="2" charset="2"/>
              <a:buChar char="§"/>
            </a:pPr>
            <a:endParaRPr lang="en-GB" sz="2400" b="1" u="none" dirty="0" smtClean="0">
              <a:latin typeface="+mn-lt"/>
            </a:endParaRPr>
          </a:p>
          <a:p>
            <a:pPr marL="920750" lvl="2" eaLnBrk="0" hangingPunct="0">
              <a:buFont typeface="Wingdings" pitchFamily="2" charset="2"/>
              <a:buChar char="§"/>
            </a:pPr>
            <a:endParaRPr lang="en-GB" sz="2400" u="none" dirty="0" smtClean="0">
              <a:latin typeface="+mn-lt"/>
            </a:endParaRPr>
          </a:p>
          <a:p>
            <a:pPr marL="920750" lvl="2" eaLnBrk="0" hangingPunct="0">
              <a:buFont typeface="Wingdings" pitchFamily="2" charset="2"/>
              <a:buChar char="§"/>
            </a:pPr>
            <a:endParaRPr lang="en-GB" sz="2400" u="none" dirty="0" smtClean="0">
              <a:latin typeface="+mn-lt"/>
            </a:endParaRPr>
          </a:p>
        </p:txBody>
      </p:sp>
      <p:sp>
        <p:nvSpPr>
          <p:cNvPr id="16387" name="Title 1"/>
          <p:cNvSpPr>
            <a:spLocks/>
          </p:cNvSpPr>
          <p:nvPr/>
        </p:nvSpPr>
        <p:spPr bwMode="auto">
          <a:xfrm>
            <a:off x="539750" y="404813"/>
            <a:ext cx="8229600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ZA" sz="4000" b="1" dirty="0">
                <a:cs typeface="Times New Roman" pitchFamily="18" charset="0"/>
              </a:rPr>
              <a:t/>
            </a:r>
            <a:br>
              <a:rPr lang="en-ZA" sz="4000" b="1" dirty="0">
                <a:cs typeface="Times New Roman" pitchFamily="18" charset="0"/>
              </a:rPr>
            </a:br>
            <a:r>
              <a:rPr lang="en-ZA" sz="4000" b="1" dirty="0">
                <a:cs typeface="Times New Roman" pitchFamily="18" charset="0"/>
              </a:rPr>
              <a:t> </a:t>
            </a:r>
            <a:r>
              <a:rPr lang="en-ZA" sz="3200" b="1" u="none" dirty="0" smtClean="0">
                <a:latin typeface="+mn-lt"/>
                <a:cs typeface="Times New Roman" pitchFamily="18" charset="0"/>
              </a:rPr>
              <a:t>TASK TEAMS  </a:t>
            </a:r>
            <a:endParaRPr lang="en-ZA" sz="3200" u="none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DWA teamplate_Jul 10</Template>
  <TotalTime>8476</TotalTime>
  <Words>274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DWA teamplate_Jul 10</vt:lpstr>
      <vt:lpstr>    PROGRESS IN THE ESTABLISHMENT OF CMAS  Task team on functions and delegations      31 MAY 2013    </vt:lpstr>
      <vt:lpstr>     OBJECTIVE     </vt:lpstr>
      <vt:lpstr>FUNCTIONS OF THE TASK TEAM </vt:lpstr>
      <vt:lpstr>Slide 4</vt:lpstr>
      <vt:lpstr>Slide 5</vt:lpstr>
      <vt:lpstr>Road Map </vt:lpstr>
      <vt:lpstr>Next steps </vt:lpstr>
      <vt:lpstr>Slide 8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government’s outcomes approach</dc:title>
  <dc:creator>Manyakanyaka Babalwa</dc:creator>
  <cp:lastModifiedBy>Malatjim</cp:lastModifiedBy>
  <cp:revision>744</cp:revision>
  <dcterms:created xsi:type="dcterms:W3CDTF">2010-07-11T13:24:36Z</dcterms:created>
  <dcterms:modified xsi:type="dcterms:W3CDTF">2014-03-10T09:09:29Z</dcterms:modified>
</cp:coreProperties>
</file>